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52"/>
    <p:restoredTop sz="95204"/>
  </p:normalViewPr>
  <p:slideViewPr>
    <p:cSldViewPr snapToGrid="0" snapToObjects="1">
      <p:cViewPr varScale="1">
        <p:scale>
          <a:sx n="91" d="100"/>
          <a:sy n="91" d="100"/>
        </p:scale>
        <p:origin x="1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F4839-6DE4-AE43-9A9F-0A215132755B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4859F-4171-DB41-9FD0-6FDF41EB7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8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4859F-4171-DB41-9FD0-6FDF41EB79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*Calculate the number needed for election by taking the number of voting youth, divide by 2, round down if necessary, and add 1. </a:t>
            </a:r>
            <a:endParaRPr lang="en-US" b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4859F-4171-DB41-9FD0-6FDF41EB79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4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780" y="2865437"/>
            <a:ext cx="5518420" cy="1470025"/>
          </a:xfrm>
        </p:spPr>
        <p:txBody>
          <a:bodyPr/>
          <a:lstStyle>
            <a:lvl1pPr algn="r">
              <a:defRPr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628183"/>
            <a:ext cx="6400800" cy="1752600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2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846" y="274638"/>
            <a:ext cx="6902953" cy="1143000"/>
          </a:xfrm>
        </p:spPr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2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Order of the Arrow Unit Election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3286" y="4628183"/>
            <a:ext cx="5184913" cy="1752600"/>
          </a:xfrm>
        </p:spPr>
        <p:txBody>
          <a:bodyPr/>
          <a:lstStyle/>
          <a:p>
            <a:r>
              <a:rPr lang="en-US" dirty="0" smtClean="0">
                <a:latin typeface="Museo Slab 300" charset="0"/>
                <a:ea typeface="Museo Slab 300" charset="0"/>
                <a:cs typeface="Museo Slab 300" charset="0"/>
              </a:rPr>
              <a:t>Scouting’s National Honor Society</a:t>
            </a:r>
            <a:endParaRPr lang="en-US" dirty="0">
              <a:latin typeface="Museo Slab 300" charset="0"/>
              <a:ea typeface="Museo Slab 300" charset="0"/>
              <a:cs typeface="Museo Slab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70" y="3232991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Questions?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Election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4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Election Rules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418" y="2197567"/>
            <a:ext cx="7705164" cy="4525963"/>
          </a:xfrm>
        </p:spPr>
        <p:txBody>
          <a:bodyPr>
            <a:normAutofit/>
          </a:bodyPr>
          <a:lstStyle/>
          <a:p>
            <a:pPr fontAlgn="base"/>
            <a:r>
              <a:rPr lang="en-US" sz="2000" dirty="0">
                <a:latin typeface="Museo Sans 300" charset="0"/>
                <a:ea typeface="Museo Sans 300" charset="0"/>
                <a:cs typeface="Museo Sans 300" charset="0"/>
              </a:rPr>
              <a:t>Voters are encouraged to write down the names of those candidates who they believe best exemplify the ideals of the Boy Scouts of America</a:t>
            </a:r>
          </a:p>
          <a:p>
            <a:pPr fontAlgn="base"/>
            <a:r>
              <a:rPr lang="en-US" sz="2000" dirty="0">
                <a:latin typeface="Museo Sans 300" charset="0"/>
                <a:ea typeface="Museo Sans 300" charset="0"/>
                <a:cs typeface="Museo Sans 300" charset="0"/>
              </a:rPr>
              <a:t>Voters can vote for as many or as few eligible candidates as they want</a:t>
            </a:r>
          </a:p>
          <a:p>
            <a:pPr fontAlgn="base"/>
            <a:r>
              <a:rPr lang="en-US" sz="2000" dirty="0">
                <a:latin typeface="Museo Sans 300" charset="0"/>
                <a:ea typeface="Museo Sans 300" charset="0"/>
                <a:cs typeface="Museo Sans 300" charset="0"/>
              </a:rPr>
              <a:t>Candidates must receive [Blank*] votes to be considered elected</a:t>
            </a:r>
          </a:p>
          <a:p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1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70" y="3232991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Questions?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500" charset="0"/>
                <a:ea typeface="Museo Slab 500" charset="0"/>
                <a:cs typeface="Museo Slab 500" charset="0"/>
              </a:rPr>
              <a:t>Eligible Scouts</a:t>
            </a:r>
            <a:endParaRPr lang="en-US" b="1" dirty="0">
              <a:latin typeface="Museo Slab 500" charset="0"/>
              <a:ea typeface="Museo Slab 500" charset="0"/>
              <a:cs typeface="Museo Slab 5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[Put the names of all candidates here]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6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Elected Scouts will be announced at the next callout ceremony, or by your unit leader</a:t>
            </a:r>
          </a:p>
        </p:txBody>
      </p:sp>
    </p:spTree>
    <p:extLst>
      <p:ext uri="{BB962C8B-B14F-4D97-AF65-F5344CB8AC3E}">
        <p14:creationId xmlns:p14="http://schemas.microsoft.com/office/powerpoint/2010/main" val="15373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09" y="2754601"/>
            <a:ext cx="6902953" cy="1143000"/>
          </a:xfrm>
        </p:spPr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6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The basics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Founded in 1915 by Dr. E. </a:t>
            </a:r>
            <a:r>
              <a:rPr lang="en-US" dirty="0" err="1" smtClean="0">
                <a:latin typeface="Museo Sans 300" charset="0"/>
                <a:ea typeface="Museo Sans 300" charset="0"/>
                <a:cs typeface="Museo Sans 300" charset="0"/>
              </a:rPr>
              <a:t>Urner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 Goodman and Col. </a:t>
            </a:r>
            <a:r>
              <a:rPr lang="en-US" dirty="0" err="1" smtClean="0">
                <a:latin typeface="Museo Sans 300" charset="0"/>
                <a:ea typeface="Museo Sans 300" charset="0"/>
                <a:cs typeface="Museo Sans 300" charset="0"/>
              </a:rPr>
              <a:t>Caroll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 A. Edson</a:t>
            </a:r>
          </a:p>
          <a:p>
            <a:pPr marL="0" indent="0">
              <a:buNone/>
            </a:pP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In 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1948, 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recognized as an official program 	of the BSA</a:t>
            </a:r>
          </a:p>
        </p:txBody>
      </p:sp>
    </p:spTree>
    <p:extLst>
      <p:ext uri="{BB962C8B-B14F-4D97-AF65-F5344CB8AC3E}">
        <p14:creationId xmlns:p14="http://schemas.microsoft.com/office/powerpoint/2010/main" val="5889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The basics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In 1998, became Scouting’s National Honor Society</a:t>
            </a:r>
          </a:p>
          <a:p>
            <a:pPr marL="0" indent="0">
              <a:buNone/>
            </a:pP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Members live a life of unselfish service to 	others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4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Purpose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Recognize those who best exemplify the Scout Oath and Law in their daily life</a:t>
            </a:r>
          </a:p>
          <a:p>
            <a:pPr marL="0" indent="0">
              <a:buNone/>
            </a:pP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Provide cheerful service to the BSA and community</a:t>
            </a:r>
          </a:p>
        </p:txBody>
      </p:sp>
    </p:spTree>
    <p:extLst>
      <p:ext uri="{BB962C8B-B14F-4D97-AF65-F5344CB8AC3E}">
        <p14:creationId xmlns:p14="http://schemas.microsoft.com/office/powerpoint/2010/main" val="79139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Purpose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7483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Develop youth leaders dedicated to the betterment of others</a:t>
            </a:r>
          </a:p>
          <a:p>
            <a:pPr marL="0" indent="0">
              <a:buNone/>
            </a:pP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Inspire fellowship and brotherhood amongst membership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93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Opportunities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8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OA High Adventure</a:t>
            </a:r>
          </a:p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			OA Trail Crew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		OA Ocean Adventure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		OA Wilderness Voyage &amp; 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		Canadian Odyssey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		OA Summit Experience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6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Opportunities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National Events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National Order of the Arrow Conference</a:t>
            </a:r>
          </a:p>
          <a:p>
            <a:pPr marL="0" indent="0">
              <a:buNone/>
            </a:pPr>
            <a:r>
              <a:rPr lang="en-US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smtClean="0">
                <a:latin typeface="Museo Sans 300" charset="0"/>
                <a:ea typeface="Museo Sans 300" charset="0"/>
                <a:cs typeface="Museo Sans 300" charset="0"/>
              </a:rPr>
              <a:t>National Scout Jamboree </a:t>
            </a: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staff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Opportunities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useo Sans 300" charset="0"/>
                <a:ea typeface="Museo Sans 300" charset="0"/>
                <a:cs typeface="Museo Sans 300" charset="0"/>
              </a:rPr>
              <a:t>Use this slide to inform Scouts of a few lodge-specific events available to </a:t>
            </a:r>
            <a:r>
              <a:rPr lang="en-US" dirty="0" err="1" smtClean="0">
                <a:latin typeface="Museo Sans 300" charset="0"/>
                <a:ea typeface="Museo Sans 300" charset="0"/>
                <a:cs typeface="Museo Sans 300" charset="0"/>
              </a:rPr>
              <a:t>Arrowmen</a:t>
            </a:r>
            <a:endParaRPr lang="en-US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Slab 700" charset="0"/>
                <a:ea typeface="Museo Slab 700" charset="0"/>
                <a:cs typeface="Museo Slab 700" charset="0"/>
              </a:rPr>
              <a:t>Requirements for Membership</a:t>
            </a:r>
            <a:endParaRPr lang="en-US" b="1" dirty="0">
              <a:latin typeface="Museo Slab 700" charset="0"/>
              <a:ea typeface="Museo Slab 700" charset="0"/>
              <a:cs typeface="Museo Slab 7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682" y="2043953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Member of a Boy Scout troop or Varsity team</a:t>
            </a:r>
          </a:p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Achieved the rank of First Class</a:t>
            </a:r>
          </a:p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Experience 15 </a:t>
            </a:r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nights</a:t>
            </a:r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 </a:t>
            </a:r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of camping in the last 2 years</a:t>
            </a:r>
          </a:p>
          <a:p>
            <a:pPr lvl="1"/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5 days of which at a long-term Boy Scout summer camp</a:t>
            </a:r>
          </a:p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Gain the approval of your unit leader</a:t>
            </a:r>
          </a:p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Be under the age of 21</a:t>
            </a:r>
          </a:p>
          <a:p>
            <a:r>
              <a:rPr lang="en-US" sz="2000" dirty="0" smtClean="0">
                <a:latin typeface="Museo Sans 300" charset="0"/>
                <a:ea typeface="Museo Sans 300" charset="0"/>
                <a:cs typeface="Museo Sans 300" charset="0"/>
              </a:rPr>
              <a:t>Be elected by the youth members of your troop or team</a:t>
            </a:r>
            <a:endParaRPr lang="en-US" sz="200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0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X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ChooseOATemplate</Template>
  <TotalTime>29</TotalTime>
  <Words>295</Words>
  <Application>Microsoft Macintosh PowerPoint</Application>
  <PresentationFormat>On-screen Show (4:3)</PresentationFormat>
  <Paragraphs>53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Museo Sans 300</vt:lpstr>
      <vt:lpstr>Museo Slab 300</vt:lpstr>
      <vt:lpstr>Museo Slab 500</vt:lpstr>
      <vt:lpstr>Museo Slab 700</vt:lpstr>
      <vt:lpstr>NEXT_Template</vt:lpstr>
      <vt:lpstr>Order of the Arrow Unit Election</vt:lpstr>
      <vt:lpstr>The basics</vt:lpstr>
      <vt:lpstr>The basics</vt:lpstr>
      <vt:lpstr>Purpose</vt:lpstr>
      <vt:lpstr>Purpose</vt:lpstr>
      <vt:lpstr>Opportunities</vt:lpstr>
      <vt:lpstr>Opportunities</vt:lpstr>
      <vt:lpstr>Opportunities</vt:lpstr>
      <vt:lpstr>Requirements for Membership</vt:lpstr>
      <vt:lpstr>Questions?</vt:lpstr>
      <vt:lpstr>Election</vt:lpstr>
      <vt:lpstr>Election Rules</vt:lpstr>
      <vt:lpstr>Questions?</vt:lpstr>
      <vt:lpstr>Eligible Scouts</vt:lpstr>
      <vt:lpstr>PowerPoint Presentation</vt:lpstr>
      <vt:lpstr>Thank you!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the Arrow Unit Election</dc:title>
  <dc:creator>Microsoft Office User</dc:creator>
  <cp:lastModifiedBy>Microsoft Office User</cp:lastModifiedBy>
  <cp:revision>7</cp:revision>
  <dcterms:created xsi:type="dcterms:W3CDTF">2016-06-11T00:53:17Z</dcterms:created>
  <dcterms:modified xsi:type="dcterms:W3CDTF">2016-06-24T03:42:13Z</dcterms:modified>
</cp:coreProperties>
</file>